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79" r:id="rId5"/>
    <p:sldId id="280" r:id="rId6"/>
    <p:sldId id="281" r:id="rId7"/>
    <p:sldId id="284" r:id="rId8"/>
    <p:sldId id="282" r:id="rId9"/>
    <p:sldId id="285" r:id="rId10"/>
    <p:sldId id="283" r:id="rId11"/>
    <p:sldId id="292" r:id="rId12"/>
    <p:sldId id="286" r:id="rId13"/>
    <p:sldId id="288" r:id="rId14"/>
    <p:sldId id="289" r:id="rId15"/>
    <p:sldId id="290" r:id="rId16"/>
    <p:sldId id="291" r:id="rId17"/>
    <p:sldId id="293" r:id="rId18"/>
    <p:sldId id="287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2" r:id="rId29"/>
    <p:sldId id="304" r:id="rId30"/>
    <p:sldId id="305" r:id="rId31"/>
    <p:sldId id="276" r:id="rId32"/>
    <p:sldId id="27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0"/>
    <p:restoredTop sz="77823"/>
  </p:normalViewPr>
  <p:slideViewPr>
    <p:cSldViewPr snapToGrid="0" snapToObjects="1">
      <p:cViewPr varScale="1">
        <p:scale>
          <a:sx n="98" d="100"/>
          <a:sy n="9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</a:t>
            </a:r>
            <a:r>
              <a:rPr lang="en-US" dirty="0" err="1"/>
              <a:t>ReLU</a:t>
            </a:r>
            <a:r>
              <a:rPr lang="en-US" dirty="0"/>
              <a:t> is always 1,</a:t>
            </a:r>
            <a:r>
              <a:rPr lang="en-US" baseline="0" dirty="0"/>
              <a:t> meaning the gradient won’t vanish</a:t>
            </a:r>
          </a:p>
          <a:p>
            <a:r>
              <a:rPr lang="en-US" baseline="0" dirty="0"/>
              <a:t> - gradient descent works much, much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absolute magnitudes will</a:t>
            </a:r>
            <a:r>
              <a:rPr lang="en-US" baseline="0" dirty="0"/>
              <a:t> be interpreted as importance; rescale your data</a:t>
            </a:r>
          </a:p>
          <a:p>
            <a:r>
              <a:rPr lang="en-US" baseline="0" dirty="0"/>
              <a:t>2: most likely, there’s a bug in your code (machine learning ALWAYS fails silently)</a:t>
            </a:r>
          </a:p>
          <a:p>
            <a:r>
              <a:rPr lang="en-US" baseline="0" dirty="0"/>
              <a:t>3: exactly what features are you including (see the X^2 feature inputted in </a:t>
            </a:r>
            <a:r>
              <a:rPr lang="en-US" baseline="0" dirty="0" err="1"/>
              <a:t>tensorflow</a:t>
            </a:r>
            <a:r>
              <a:rPr lang="en-US" baseline="0" dirty="0"/>
              <a:t> playground!)</a:t>
            </a:r>
          </a:p>
          <a:p>
            <a:r>
              <a:rPr lang="en-US" baseline="0" dirty="0"/>
              <a:t>4: not just about preventing over-fitting; also has a smoothing effect on landscape (see L1 vs L2)</a:t>
            </a:r>
          </a:p>
          <a:p>
            <a:r>
              <a:rPr lang="en-US" baseline="0" dirty="0"/>
              <a:t>5: smaller batch sizes can potentially force you out of local minima, &amp; scale better</a:t>
            </a:r>
          </a:p>
          <a:p>
            <a:r>
              <a:rPr lang="en-US" baseline="0" dirty="0"/>
              <a:t>6: keep learning rate just below error rate explosions (see TFP)</a:t>
            </a:r>
          </a:p>
          <a:p>
            <a:r>
              <a:rPr lang="en-US" baseline="0" dirty="0"/>
              <a:t>7: e.g. </a:t>
            </a:r>
            <a:r>
              <a:rPr lang="en-US" baseline="0" dirty="0" err="1"/>
              <a:t>ReLU</a:t>
            </a:r>
            <a:r>
              <a:rPr lang="en-US" baseline="0" dirty="0"/>
              <a:t> as final, resulting in only &gt;0 values</a:t>
            </a:r>
          </a:p>
          <a:p>
            <a:r>
              <a:rPr lang="en-US" baseline="0" dirty="0"/>
              <a:t>8: “dead neurons” with 0 gradient—switch from </a:t>
            </a:r>
            <a:r>
              <a:rPr lang="en-US" baseline="0" dirty="0" err="1"/>
              <a:t>ReLU</a:t>
            </a:r>
            <a:r>
              <a:rPr lang="en-US" baseline="0" dirty="0"/>
              <a:t> to leaky </a:t>
            </a:r>
            <a:r>
              <a:rPr lang="en-US" baseline="0" dirty="0" err="1"/>
              <a:t>ReLU</a:t>
            </a:r>
            <a:r>
              <a:rPr lang="en-US" baseline="0" dirty="0"/>
              <a:t> or ELU</a:t>
            </a:r>
          </a:p>
          <a:p>
            <a:r>
              <a:rPr lang="en-US" baseline="0" dirty="0"/>
              <a:t>9: random initialization can actually be bad. Use existing weight initialization strategies</a:t>
            </a:r>
          </a:p>
          <a:p>
            <a:r>
              <a:rPr lang="en-US" baseline="0" dirty="0"/>
              <a:t>10: if shallower networks--3, 4, 5 layers—aren’t learning *anything*, 100 layers won’t either</a:t>
            </a:r>
          </a:p>
          <a:p>
            <a:r>
              <a:rPr lang="en-US" baseline="0" dirty="0"/>
              <a:t>11: fewer is better, as few as possible to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</a:t>
            </a:r>
            <a:r>
              <a:rPr lang="en-US" dirty="0" err="1"/>
              <a:t>Leekasso</a:t>
            </a:r>
            <a:r>
              <a:rPr lang="en-US" dirty="0"/>
              <a:t>” is 10 most</a:t>
            </a:r>
            <a:r>
              <a:rPr lang="en-US" baseline="0" dirty="0"/>
              <a:t> informative pixels from linear classifier of MNIST dataset</a:t>
            </a:r>
          </a:p>
          <a:p>
            <a:endParaRPr lang="en-US" baseline="0" dirty="0"/>
          </a:p>
          <a:p>
            <a:r>
              <a:rPr lang="en-US" dirty="0"/>
              <a:t>Actually outperforms</a:t>
            </a:r>
            <a:r>
              <a:rPr lang="en-US" baseline="0" dirty="0"/>
              <a:t> deep network of *all* pixels in MNIST until data reaches a certain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hyperlink" Target="https://www.coursera.org/learn/neural-networks-deep-learning/lecture/praGm/why-is-deep-learning-taking-of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elgrus.com/2016/05/23/fizz-buzz-in-tensorflow/" TargetMode="External"/><Relationship Id="rId5" Type="http://schemas.openxmlformats.org/officeDocument/2006/relationships/hyperlink" Target="https://simplystatistics.org/2017/05/31/deeplearning-vs-leekasso/" TargetMode="External"/><Relationship Id="rId4" Type="http://schemas.openxmlformats.org/officeDocument/2006/relationships/hyperlink" Target="http://theorangeduck.com/page/neural-network-not-work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en.wikipedia.org/wiki/Activation_function#Comparison_of_activation_function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6526355" cy="5032375"/>
          </a:xfrm>
        </p:spPr>
        <p:txBody>
          <a:bodyPr/>
          <a:lstStyle/>
          <a:p>
            <a:r>
              <a:rPr lang="en-US" dirty="0"/>
              <a:t>ANNs embody the principle of “emergent behavior”: from relatively simple structure and rules comes remarkably complex phenomena</a:t>
            </a:r>
          </a:p>
          <a:p>
            <a:r>
              <a:rPr lang="en-US" dirty="0"/>
              <a:t>Intelligence and intelligent life</a:t>
            </a:r>
          </a:p>
          <a:p>
            <a:r>
              <a:rPr lang="en-US" dirty="0"/>
              <a:t>Relationship to ANNs</a:t>
            </a:r>
          </a:p>
          <a:p>
            <a:pPr lvl="1"/>
            <a:r>
              <a:rPr lang="en-US" dirty="0"/>
              <a:t>No central network processor</a:t>
            </a:r>
          </a:p>
          <a:p>
            <a:pPr lvl="1"/>
            <a:r>
              <a:rPr lang="en-US" dirty="0"/>
              <a:t>“Knowledge” is stored in the network itself (weights)</a:t>
            </a:r>
          </a:p>
          <a:p>
            <a:pPr lvl="1"/>
            <a:r>
              <a:rPr lang="en-US" dirty="0"/>
              <a:t>“Hierarchies” of concepts in deep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55" y="1275027"/>
            <a:ext cx="4263635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665600" cy="5032375"/>
          </a:xfrm>
        </p:spPr>
        <p:txBody>
          <a:bodyPr>
            <a:normAutofit/>
          </a:bodyPr>
          <a:lstStyle/>
          <a:p>
            <a:r>
              <a:rPr lang="en-US" dirty="0"/>
              <a:t>Also called “connectionist</a:t>
            </a:r>
            <a:r>
              <a:rPr lang="en-US"/>
              <a:t>” models</a:t>
            </a:r>
            <a:endParaRPr lang="en-US" dirty="0"/>
          </a:p>
          <a:p>
            <a:r>
              <a:rPr lang="en-US" b="1" dirty="0"/>
              <a:t>Humans</a:t>
            </a:r>
          </a:p>
          <a:p>
            <a:pPr lvl="1"/>
            <a:r>
              <a:rPr lang="en-US" dirty="0"/>
              <a:t>Neuron switching time: ~0.001s</a:t>
            </a:r>
          </a:p>
          <a:p>
            <a:pPr lvl="1"/>
            <a:r>
              <a:rPr lang="en-US" dirty="0"/>
              <a:t>Number of neurons: ~10</a:t>
            </a:r>
            <a:r>
              <a:rPr lang="en-US" baseline="30000" dirty="0"/>
              <a:t>10</a:t>
            </a:r>
            <a:endParaRPr lang="en-US" dirty="0"/>
          </a:p>
          <a:p>
            <a:pPr lvl="1"/>
            <a:r>
              <a:rPr lang="en-US" dirty="0"/>
              <a:t>Connections per neuron: ~10</a:t>
            </a:r>
            <a:r>
              <a:rPr lang="en-US" baseline="30000" dirty="0"/>
              <a:t>4</a:t>
            </a:r>
            <a:r>
              <a:rPr lang="en-US" dirty="0"/>
              <a:t>-10</a:t>
            </a:r>
            <a:r>
              <a:rPr lang="en-US" baseline="30000" dirty="0"/>
              <a:t>5</a:t>
            </a:r>
            <a:endParaRPr lang="en-US" dirty="0"/>
          </a:p>
          <a:p>
            <a:pPr lvl="1"/>
            <a:r>
              <a:rPr lang="en-US" dirty="0"/>
              <a:t>Scene recognition time: ~0.1s</a:t>
            </a:r>
          </a:p>
          <a:p>
            <a:pPr lvl="1"/>
            <a:r>
              <a:rPr lang="en-US" dirty="0"/>
              <a:t>Significant parallel computation</a:t>
            </a:r>
          </a:p>
          <a:p>
            <a:r>
              <a:rPr lang="en-US" b="1" dirty="0"/>
              <a:t>ANNs</a:t>
            </a:r>
            <a:endParaRPr lang="en-US" dirty="0"/>
          </a:p>
          <a:p>
            <a:pPr lvl="1"/>
            <a:r>
              <a:rPr lang="en-US" dirty="0"/>
              <a:t>Neuron-</a:t>
            </a:r>
            <a:r>
              <a:rPr lang="en-US" i="1" dirty="0"/>
              <a:t>like</a:t>
            </a:r>
            <a:r>
              <a:rPr lang="en-US" dirty="0"/>
              <a:t> switching units (usually ~10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Weighted interconnections among units (usually 10</a:t>
            </a:r>
            <a:r>
              <a:rPr lang="en-US" baseline="30000" dirty="0"/>
              <a:t>2</a:t>
            </a:r>
            <a:r>
              <a:rPr lang="en-US" dirty="0"/>
              <a:t>-10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parallel computation (limited by hardware, networks,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Explosion 1 1"/>
          <p:cNvSpPr/>
          <p:nvPr/>
        </p:nvSpPr>
        <p:spPr>
          <a:xfrm>
            <a:off x="6502401" y="1253067"/>
            <a:ext cx="5689599" cy="44703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Upshot: ANN-based artificial intelligence isn’t going to emerge anytime soon</a:t>
            </a:r>
          </a:p>
        </p:txBody>
      </p:sp>
    </p:spTree>
    <p:extLst>
      <p:ext uri="{BB962C8B-B14F-4D97-AF65-F5344CB8AC3E}">
        <p14:creationId xmlns:p14="http://schemas.microsoft.com/office/powerpoint/2010/main" val="1364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416267" cy="4351338"/>
          </a:xfrm>
        </p:spPr>
        <p:txBody>
          <a:bodyPr/>
          <a:lstStyle/>
          <a:p>
            <a:r>
              <a:rPr lang="en-US" dirty="0"/>
              <a:t>Remember logistic regression?</a:t>
            </a:r>
          </a:p>
          <a:p>
            <a:r>
              <a:rPr lang="en-US" dirty="0"/>
              <a:t>Functional form of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Logit function applied to a weighted linear combination of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566333"/>
            <a:ext cx="52578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" y="2888191"/>
            <a:ext cx="5956299" cy="76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5122863"/>
            <a:ext cx="243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1467" cy="4351338"/>
          </a:xfrm>
        </p:spPr>
        <p:txBody>
          <a:bodyPr/>
          <a:lstStyle/>
          <a:p>
            <a:r>
              <a:rPr lang="en-US" dirty="0"/>
              <a:t>LR is a </a:t>
            </a:r>
            <a:r>
              <a:rPr lang="en-US"/>
              <a:t>linear classifier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" y="3370263"/>
            <a:ext cx="53467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0" y="703263"/>
            <a:ext cx="560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ANNs learn some </a:t>
            </a:r>
            <a:r>
              <a:rPr lang="en-US" i="1" dirty="0"/>
              <a:t>f : X</a:t>
            </a:r>
            <a:r>
              <a:rPr lang="en-US" i="1" dirty="0">
                <a:sym typeface="Wingdings"/>
              </a:rPr>
              <a:t> Y</a:t>
            </a:r>
          </a:p>
          <a:p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Y </a:t>
            </a:r>
            <a:r>
              <a:rPr lang="en-US" dirty="0">
                <a:sym typeface="Wingdings"/>
              </a:rPr>
              <a:t>can be continuous / discrete variables</a:t>
            </a:r>
          </a:p>
          <a:p>
            <a:r>
              <a:rPr lang="en-US" dirty="0">
                <a:sym typeface="Wingdings"/>
              </a:rPr>
              <a:t>Focus on </a:t>
            </a:r>
            <a:r>
              <a:rPr lang="en-US" i="1" dirty="0">
                <a:sym typeface="Wingdings"/>
              </a:rPr>
              <a:t>feed-forward neural networks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Form </a:t>
            </a:r>
            <a:r>
              <a:rPr lang="en-US" i="1" dirty="0">
                <a:sym typeface="Wingdings"/>
              </a:rPr>
              <a:t>directed acyclic graphs</a:t>
            </a:r>
            <a:r>
              <a:rPr lang="en-US" dirty="0">
                <a:sym typeface="Wingdings"/>
              </a:rPr>
              <a:t>, or DAGs</a:t>
            </a:r>
          </a:p>
          <a:p>
            <a:pPr lvl="1"/>
            <a:r>
              <a:rPr lang="en-US" b="1" dirty="0">
                <a:sym typeface="Wingdings"/>
              </a:rPr>
              <a:t>Will break this focus when we reach recurrent neural networks!</a:t>
            </a:r>
            <a:endParaRPr lang="en-US" dirty="0">
              <a:sym typeface="Wingdings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5" y="4127959"/>
            <a:ext cx="6953849" cy="2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differentiate homonyms using frequencies in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6" y="2444854"/>
            <a:ext cx="10854267" cy="41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a reformulation of neural networks to be “deep”</a:t>
            </a:r>
          </a:p>
          <a:p>
            <a:r>
              <a:rPr lang="en-US" dirty="0"/>
              <a:t>Original conception called for multilayer neural networks (“multilayer </a:t>
            </a:r>
            <a:r>
              <a:rPr lang="en-US" dirty="0" err="1"/>
              <a:t>perceptrons</a:t>
            </a:r>
            <a:r>
              <a:rPr lang="en-US" dirty="0"/>
              <a:t>”)</a:t>
            </a:r>
          </a:p>
          <a:p>
            <a:r>
              <a:rPr lang="en-US" dirty="0"/>
              <a:t>Ran into numerous problems:</a:t>
            </a:r>
          </a:p>
          <a:p>
            <a:pPr lvl="1"/>
            <a:r>
              <a:rPr lang="en-US" dirty="0"/>
              <a:t>Theoretical (how to optimize over parameters of deep networks?)</a:t>
            </a:r>
          </a:p>
          <a:p>
            <a:pPr lvl="1"/>
            <a:r>
              <a:rPr lang="en-US" dirty="0"/>
              <a:t>Empirical (gradients vanish / explode over deep networks)</a:t>
            </a:r>
          </a:p>
          <a:p>
            <a:pPr lvl="1"/>
            <a:r>
              <a:rPr lang="en-US" dirty="0"/>
              <a:t>Engineering (hardware isn’t capable of training deep networks)</a:t>
            </a:r>
          </a:p>
        </p:txBody>
      </p:sp>
    </p:spTree>
    <p:extLst>
      <p:ext uri="{BB962C8B-B14F-4D97-AF65-F5344CB8AC3E}">
        <p14:creationId xmlns:p14="http://schemas.microsoft.com/office/powerpoint/2010/main" val="26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”deep learning” a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 have been around for decades</a:t>
            </a:r>
          </a:p>
          <a:p>
            <a:r>
              <a:rPr lang="en-US" dirty="0"/>
              <a:t>1950s: didn’t have backpropagation theory to efficiently train </a:t>
            </a:r>
            <a:r>
              <a:rPr lang="en-US" dirty="0" err="1"/>
              <a:t>perceptrons</a:t>
            </a:r>
            <a:r>
              <a:rPr lang="en-US" dirty="0"/>
              <a:t> of more than 1 layer</a:t>
            </a:r>
          </a:p>
          <a:p>
            <a:r>
              <a:rPr lang="en-US" dirty="0"/>
              <a:t>1980s: didn’t have hardware to efficiently compute gradients for more than 2-3 hidden layers</a:t>
            </a:r>
          </a:p>
          <a:p>
            <a:r>
              <a:rPr lang="en-US" dirty="0"/>
              <a:t>1990s: didn’t have enough data to make deep learning feasible</a:t>
            </a:r>
          </a:p>
          <a:p>
            <a:r>
              <a:rPr lang="en-US" dirty="0"/>
              <a:t>2000s: too depressed with previous failures to look into neural networks; pursued e.g. SVMs instead</a:t>
            </a:r>
          </a:p>
          <a:p>
            <a:r>
              <a:rPr lang="en-US" dirty="0"/>
              <a:t>2010s: DEEPLY LEARN ALL THE THINGS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5125054"/>
            <a:ext cx="193463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11333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Scaling of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computation</a:t>
            </a:r>
          </a:p>
          <a:p>
            <a:r>
              <a:rPr lang="en-US" b="1" dirty="0"/>
              <a:t>Data</a:t>
            </a:r>
          </a:p>
          <a:p>
            <a:pPr lvl="1"/>
            <a:r>
              <a:rPr lang="en-US" dirty="0"/>
              <a:t>”Big data”</a:t>
            </a:r>
          </a:p>
          <a:p>
            <a:r>
              <a:rPr lang="en-US" b="1" dirty="0"/>
              <a:t>Computation</a:t>
            </a:r>
            <a:endParaRPr lang="en-US" dirty="0"/>
          </a:p>
          <a:p>
            <a:pPr lvl="1"/>
            <a:r>
              <a:rPr lang="en-US" dirty="0"/>
              <a:t>Specialized hardware</a:t>
            </a:r>
          </a:p>
          <a:p>
            <a:pPr lvl="1"/>
            <a:r>
              <a:rPr lang="en-US" dirty="0"/>
              <a:t>Open source frameworks</a:t>
            </a:r>
          </a:p>
          <a:p>
            <a:r>
              <a:rPr lang="en-US" b="1" dirty="0"/>
              <a:t>Algorithms</a:t>
            </a:r>
            <a:endParaRPr lang="en-US" dirty="0"/>
          </a:p>
          <a:p>
            <a:pPr lvl="1"/>
            <a:r>
              <a:rPr lang="en-US" dirty="0"/>
              <a:t>Efficient implementations</a:t>
            </a:r>
          </a:p>
          <a:p>
            <a:pPr lvl="1"/>
            <a:r>
              <a:rPr lang="en-US" dirty="0"/>
              <a:t>New paradigms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2" y="1879595"/>
            <a:ext cx="7793567" cy="42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Who’s heard of artificial neural networks?</a:t>
            </a:r>
          </a:p>
          <a:p>
            <a:r>
              <a:rPr lang="en-US" dirty="0"/>
              <a:t>Who knows what a neuron or synapse is?</a:t>
            </a:r>
          </a:p>
          <a:p>
            <a:r>
              <a:rPr lang="en-US" dirty="0"/>
              <a:t>Who knows what an activation function is? Different types?</a:t>
            </a:r>
          </a:p>
          <a:p>
            <a:r>
              <a:rPr lang="en-US" dirty="0"/>
              <a:t>Input layers, hidden layers, output layers?</a:t>
            </a:r>
          </a:p>
          <a:p>
            <a:endParaRPr lang="en-US" dirty="0"/>
          </a:p>
          <a:p>
            <a:r>
              <a:rPr lang="en-US" dirty="0"/>
              <a:t>Who’s heard of deep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Switching from sigmoid to </a:t>
            </a:r>
            <a:r>
              <a:rPr lang="en-US" dirty="0" err="1"/>
              <a:t>ReLU</a:t>
            </a:r>
            <a:r>
              <a:rPr lang="en-US" dirty="0"/>
              <a:t>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Sigmoid becomes “saturated” at tails, resulting in very slow learning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4" y="2418026"/>
            <a:ext cx="935189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526333" cy="5032375"/>
          </a:xfrm>
        </p:spPr>
        <p:txBody>
          <a:bodyPr/>
          <a:lstStyle/>
          <a:p>
            <a:r>
              <a:rPr lang="en-US" dirty="0"/>
              <a:t>Hardware efficiency (i.e. Moore’s Law)</a:t>
            </a:r>
          </a:p>
          <a:p>
            <a:r>
              <a:rPr lang="en-US" dirty="0"/>
              <a:t>Faster prototyping of</a:t>
            </a:r>
          </a:p>
          <a:p>
            <a:pPr lvl="1"/>
            <a:r>
              <a:rPr lang="en-US" dirty="0"/>
              <a:t>New ANN architectures</a:t>
            </a:r>
          </a:p>
          <a:p>
            <a:pPr lvl="1"/>
            <a:r>
              <a:rPr lang="en-US" dirty="0"/>
              <a:t>New datasets</a:t>
            </a:r>
          </a:p>
          <a:p>
            <a:pPr lvl="1"/>
            <a:r>
              <a:rPr lang="en-US" dirty="0"/>
              <a:t>New activation functions</a:t>
            </a:r>
          </a:p>
          <a:p>
            <a:pPr lvl="1"/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Practitioners and researchers benefit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3" y="2189428"/>
            <a:ext cx="482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Playground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Observe the process ANN training (concentric circles dataset)</a:t>
            </a:r>
          </a:p>
          <a:p>
            <a:endParaRPr lang="en-US" dirty="0"/>
          </a:p>
          <a:p>
            <a:r>
              <a:rPr lang="en-US" dirty="0"/>
              <a:t>2 inputs, 1 hidden layer (4 neurons), Sigmoid activation, L1 regularization</a:t>
            </a:r>
          </a:p>
          <a:p>
            <a:r>
              <a:rPr lang="en-US" dirty="0"/>
              <a:t>2 inputs, 1 hidden layer (4 neurons),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r>
              <a:rPr lang="en-US" dirty="0"/>
              <a:t>4 inputs, 0 hidden layers,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endParaRPr lang="en-US" dirty="0"/>
          </a:p>
          <a:p>
            <a:r>
              <a:rPr lang="en-US" b="1" dirty="0"/>
              <a:t>How many training epochs are needed?</a:t>
            </a:r>
          </a:p>
          <a:p>
            <a:r>
              <a:rPr lang="en-US" b="1" dirty="0"/>
              <a:t>What are the weights?</a:t>
            </a:r>
          </a:p>
        </p:txBody>
      </p:sp>
    </p:spTree>
    <p:extLst>
      <p:ext uri="{BB962C8B-B14F-4D97-AF65-F5344CB8AC3E}">
        <p14:creationId xmlns:p14="http://schemas.microsoft.com/office/powerpoint/2010/main" val="12951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Caveats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690688"/>
            <a:ext cx="5372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More caveats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4222467" cy="5032375"/>
          </a:xfrm>
        </p:spPr>
        <p:txBody>
          <a:bodyPr/>
          <a:lstStyle/>
          <a:p>
            <a:r>
              <a:rPr lang="en-US" dirty="0"/>
              <a:t>(along the lines of “don’t use Hadoop if your data isn’t that big”)</a:t>
            </a:r>
          </a:p>
          <a:p>
            <a:r>
              <a:rPr lang="en-US" dirty="0"/>
              <a:t>At smaller data sizes, no discernible performance bump from deep learning versus “traditional” methods</a:t>
            </a:r>
          </a:p>
          <a:p>
            <a:r>
              <a:rPr lang="en-US" dirty="0"/>
              <a:t>”Traditional” methods likely more interpretable and simpler to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2319867"/>
            <a:ext cx="64516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1775883"/>
            <a:ext cx="67626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Even more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Fizz Buzz (the classic interview question)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!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174683" y="2353733"/>
            <a:ext cx="6124434" cy="2082800"/>
          </a:xfrm>
          <a:prstGeom prst="wedgeRoundRectCallout">
            <a:avLst>
              <a:gd name="adj1" fmla="val -61531"/>
              <a:gd name="adj2" fmla="val 7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“Print numbers 1 through 100, except: if the number is divisible by 3 print ‘fizz’; if it’s divisible by 5 print ‘buzz’; if it’s divisible by 15 print ‘</a:t>
            </a:r>
            <a:r>
              <a:rPr lang="en-US" sz="2800" dirty="0" err="1"/>
              <a:t>fizzbuzz</a:t>
            </a:r>
            <a:r>
              <a:rPr lang="en-US" sz="2800" dirty="0"/>
              <a:t>’.”</a:t>
            </a:r>
          </a:p>
        </p:txBody>
      </p:sp>
    </p:spTree>
    <p:extLst>
      <p:ext uri="{BB962C8B-B14F-4D97-AF65-F5344CB8AC3E}">
        <p14:creationId xmlns:p14="http://schemas.microsoft.com/office/powerpoint/2010/main" val="61358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1000"/>
            <a:ext cx="9245600" cy="608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02267" y="5825066"/>
            <a:ext cx="6620933" cy="795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100"/>
            <a:ext cx="9321800" cy="6781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36133" y="3877733"/>
            <a:ext cx="9211734" cy="14054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68400"/>
            <a:ext cx="9232900" cy="4508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20801" y="4131733"/>
            <a:ext cx="6807199" cy="17441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933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9347200" cy="5397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19201" y="5537200"/>
            <a:ext cx="5638799" cy="7619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31067" y="2940051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21200" y="3354917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690688"/>
            <a:ext cx="636663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/>
              <a:t>How is the project going? </a:t>
            </a: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update is due TONIGHT!</a:t>
            </a:r>
            <a:endParaRPr lang="en-US" dirty="0"/>
          </a:p>
          <a:p>
            <a:pPr lvl="1"/>
            <a:r>
              <a:rPr lang="en-US" dirty="0"/>
              <a:t>1-page</a:t>
            </a:r>
          </a:p>
          <a:p>
            <a:pPr lvl="1"/>
            <a:r>
              <a:rPr lang="en-US" dirty="0"/>
              <a:t>Progress on your main objectives (tie directly into what you wrote in your proposal!)</a:t>
            </a:r>
          </a:p>
          <a:p>
            <a:pPr lvl="1"/>
            <a:r>
              <a:rPr lang="en-US" dirty="0"/>
              <a:t>Obstacles? Workarounds? Plans for the next couple weeks?</a:t>
            </a:r>
          </a:p>
          <a:p>
            <a:pPr lvl="1"/>
            <a:r>
              <a:rPr lang="en-US" b="1" dirty="0"/>
              <a:t>Submit to </a:t>
            </a:r>
            <a:r>
              <a:rPr lang="en-US" b="1" dirty="0" err="1"/>
              <a:t>Autolab</a:t>
            </a:r>
            <a:r>
              <a:rPr lang="en-US" b="1" dirty="0"/>
              <a:t> (one per team) by 11:59pm</a:t>
            </a:r>
          </a:p>
          <a:p>
            <a:r>
              <a:rPr lang="en-US" b="1" dirty="0"/>
              <a:t>In-person class meetings!</a:t>
            </a:r>
          </a:p>
          <a:p>
            <a:pPr lvl="1"/>
            <a:r>
              <a:rPr lang="en-US" dirty="0"/>
              <a:t>Tentatively planned to resume </a:t>
            </a:r>
            <a:r>
              <a:rPr lang="en-US" b="1" dirty="0"/>
              <a:t>Monday, November 15</a:t>
            </a:r>
            <a:r>
              <a:rPr lang="en-US" dirty="0"/>
              <a:t> (the week before Thanksgiving)</a:t>
            </a:r>
          </a:p>
          <a:p>
            <a:pPr lvl="1"/>
            <a:r>
              <a:rPr lang="en-US" dirty="0"/>
              <a:t>Will still record and upload videos of class meetings for async viewing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“Why is Deep Learning Taking Off?” </a:t>
            </a:r>
            <a:r>
              <a:rPr lang="en-US" dirty="0">
                <a:hlinkClick r:id="rId2"/>
              </a:rPr>
              <a:t>https://www.coursera.org/learn/neural-networks-deep-learning/lecture/praGm/why-is-deep-learning-taking-off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Playground </a:t>
            </a:r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  <a:p>
            <a:r>
              <a:rPr lang="en-US" dirty="0"/>
              <a:t>“My neural network isn’t working! What should I do?” </a:t>
            </a:r>
            <a:r>
              <a:rPr lang="en-US" dirty="0">
                <a:hlinkClick r:id="rId4"/>
              </a:rPr>
              <a:t>http://theorangeduck.com/page/neural-network-not-working</a:t>
            </a:r>
            <a:r>
              <a:rPr lang="en-US" dirty="0"/>
              <a:t>  </a:t>
            </a:r>
          </a:p>
          <a:p>
            <a:r>
              <a:rPr lang="en-US" dirty="0"/>
              <a:t>“Don</a:t>
            </a:r>
            <a:r>
              <a:rPr lang="mr-IN" dirty="0"/>
              <a:t>’</a:t>
            </a:r>
            <a:r>
              <a:rPr lang="en-US" dirty="0"/>
              <a:t>t use deep learning, your data isn’t that big” </a:t>
            </a:r>
            <a:r>
              <a:rPr lang="en-US" dirty="0">
                <a:hlinkClick r:id="rId5"/>
              </a:rPr>
              <a:t>https://simplystatistics.org/2017/05/31/deeplearning-vs-leekasso/</a:t>
            </a:r>
            <a:r>
              <a:rPr lang="en-US" dirty="0"/>
              <a:t> </a:t>
            </a:r>
          </a:p>
          <a:p>
            <a:r>
              <a:rPr lang="en-US" dirty="0"/>
              <a:t>“Fizz Buzz in </a:t>
            </a:r>
            <a:r>
              <a:rPr lang="en-US" dirty="0" err="1"/>
              <a:t>Tensorflow</a:t>
            </a:r>
            <a:r>
              <a:rPr lang="en-US" dirty="0"/>
              <a:t>” </a:t>
            </a:r>
            <a:r>
              <a:rPr lang="en-US" dirty="0">
                <a:hlinkClick r:id="rId6"/>
              </a:rPr>
              <a:t>http://joelgrus.com/2016/05/23/fizz-buzz-in-tensorflow/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Kind-of </a:t>
            </a:r>
            <a:r>
              <a:rPr lang="en-US" dirty="0"/>
              <a:t>modeled after biological brains</a:t>
            </a:r>
          </a:p>
          <a:p>
            <a:pPr lvl="1"/>
            <a:r>
              <a:rPr lang="en-US" dirty="0"/>
              <a:t>Hence: “artificial”</a:t>
            </a:r>
          </a:p>
          <a:p>
            <a:r>
              <a:rPr lang="en-US" b="1" dirty="0"/>
              <a:t>Neurons:</a:t>
            </a:r>
            <a:r>
              <a:rPr lang="en-US" dirty="0"/>
              <a:t> basic unit of thought and computation</a:t>
            </a:r>
          </a:p>
          <a:p>
            <a:r>
              <a:rPr lang="en-US" b="1" dirty="0"/>
              <a:t>Synapses:</a:t>
            </a:r>
            <a:r>
              <a:rPr lang="en-US" dirty="0"/>
              <a:t> connections between neurons</a:t>
            </a:r>
          </a:p>
          <a:p>
            <a:r>
              <a:rPr lang="en-US" b="1" dirty="0"/>
              <a:t>Activation functions:</a:t>
            </a:r>
            <a:r>
              <a:rPr lang="en-US" dirty="0"/>
              <a:t> determine whether or not a neuron “fires”, given firings (or not) of previous connected neurons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" y="1993106"/>
            <a:ext cx="6162929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1468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ANNs organized into </a:t>
            </a:r>
            <a:r>
              <a:rPr lang="en-US" i="1" dirty="0"/>
              <a:t>layers</a:t>
            </a:r>
            <a:endParaRPr lang="en-US" dirty="0"/>
          </a:p>
          <a:p>
            <a:r>
              <a:rPr lang="en-US" dirty="0"/>
              <a:t>Each layer is a collection of neurons</a:t>
            </a:r>
          </a:p>
          <a:p>
            <a:r>
              <a:rPr lang="en-US" dirty="0"/>
              <a:t>Each neuron has an activation function that determines whether to ”fire”</a:t>
            </a:r>
          </a:p>
          <a:p>
            <a:r>
              <a:rPr lang="en-US" dirty="0"/>
              <a:t>Signal is propagated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88" y="2019697"/>
            <a:ext cx="7505427" cy="39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Types of layers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Hidden</a:t>
            </a:r>
          </a:p>
          <a:p>
            <a:r>
              <a:rPr lang="en-US" dirty="0"/>
              <a:t>Types of activation functions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Step (threshold)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/>
              <a:t>Rectified Linear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https://en.wikipedia.org/wiki/Activation_function#Comparison_of_activation_functions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" y="2018771"/>
            <a:ext cx="6056056" cy="396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" y="1581678"/>
            <a:ext cx="5722835" cy="4839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7" y="1417636"/>
            <a:ext cx="49284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Might be among the single most important architectural decisions to be made, if not </a:t>
            </a:r>
            <a:r>
              <a:rPr lang="en-US" i="1" dirty="0"/>
              <a:t>the</a:t>
            </a:r>
            <a:r>
              <a:rPr lang="en-US" dirty="0"/>
              <a:t> most important</a:t>
            </a:r>
          </a:p>
          <a:p>
            <a:endParaRPr lang="en-US" b="1" dirty="0"/>
          </a:p>
          <a:p>
            <a:r>
              <a:rPr lang="en-US" b="1" dirty="0"/>
              <a:t>Nonlinear:</a:t>
            </a:r>
            <a:r>
              <a:rPr lang="en-US" dirty="0"/>
              <a:t> two-layer ANN can be proven to be a universal function </a:t>
            </a:r>
            <a:r>
              <a:rPr lang="en-US" dirty="0" err="1"/>
              <a:t>approximator</a:t>
            </a:r>
            <a:endParaRPr lang="en-US" dirty="0"/>
          </a:p>
          <a:p>
            <a:r>
              <a:rPr lang="en-US" b="1" dirty="0"/>
              <a:t>Continuously differentiable: </a:t>
            </a:r>
            <a:r>
              <a:rPr lang="en-US" dirty="0"/>
              <a:t>essential to gradient-based training of the ANN (which we use in backpropagation)</a:t>
            </a:r>
          </a:p>
          <a:p>
            <a:r>
              <a:rPr lang="en-US" b="1" dirty="0"/>
              <a:t>Range:</a:t>
            </a:r>
            <a:r>
              <a:rPr lang="en-US" dirty="0"/>
              <a:t> gradient-based methods are more stable when range of activation function is finite (i.e., </a:t>
            </a:r>
            <a:r>
              <a:rPr lang="en-US" dirty="0" err="1"/>
              <a:t>tanh</a:t>
            </a:r>
            <a:r>
              <a:rPr lang="en-US" dirty="0"/>
              <a:t> is [-1, 1])</a:t>
            </a:r>
          </a:p>
        </p:txBody>
      </p:sp>
    </p:spTree>
    <p:extLst>
      <p:ext uri="{BB962C8B-B14F-4D97-AF65-F5344CB8AC3E}">
        <p14:creationId xmlns:p14="http://schemas.microsoft.com/office/powerpoint/2010/main" val="16454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92734" cy="5032375"/>
          </a:xfrm>
        </p:spPr>
        <p:txBody>
          <a:bodyPr>
            <a:normAutofit/>
          </a:bodyPr>
          <a:lstStyle/>
          <a:p>
            <a:r>
              <a:rPr lang="en-US" dirty="0"/>
              <a:t>Input neurons</a:t>
            </a:r>
          </a:p>
          <a:p>
            <a:r>
              <a:rPr lang="en-US" dirty="0"/>
              <a:t>Each incoming value from previous layer has a </a:t>
            </a:r>
            <a:r>
              <a:rPr lang="en-US" i="1" dirty="0"/>
              <a:t>weight</a:t>
            </a:r>
            <a:endParaRPr lang="en-US" dirty="0"/>
          </a:p>
          <a:p>
            <a:r>
              <a:rPr lang="en-US" dirty="0"/>
              <a:t>Weighted sum in neuron</a:t>
            </a:r>
          </a:p>
          <a:p>
            <a:r>
              <a:rPr lang="en-US" dirty="0"/>
              <a:t>Activation function with a threshold</a:t>
            </a:r>
          </a:p>
          <a:p>
            <a:r>
              <a:rPr lang="en-US" dirty="0"/>
              <a:t>Output from neuron sent to next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8133" y="1791759"/>
            <a:ext cx="7653867" cy="3762375"/>
            <a:chOff x="4538133" y="1791759"/>
            <a:chExt cx="7653867" cy="3762375"/>
          </a:xfrm>
        </p:grpSpPr>
        <p:sp>
          <p:nvSpPr>
            <p:cNvPr id="9" name="Rounded Rectangle 8"/>
            <p:cNvSpPr/>
            <p:nvPr/>
          </p:nvSpPr>
          <p:spPr>
            <a:xfrm>
              <a:off x="4538133" y="1791759"/>
              <a:ext cx="7535334" cy="376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25625"/>
              <a:ext cx="7620000" cy="36195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8754533" y="1791758"/>
            <a:ext cx="3318934" cy="37623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71266" y="1791758"/>
            <a:ext cx="4902201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71068" y="1791757"/>
            <a:ext cx="6502399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5867" y="3081866"/>
            <a:ext cx="1117600" cy="138853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12868" y="4470400"/>
            <a:ext cx="1117600" cy="108373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2734" y="1784349"/>
            <a:ext cx="7560733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533123"/>
            <a:ext cx="10024533" cy="4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12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5195</TotalTime>
  <Words>1375</Words>
  <Application>Microsoft Macintosh PowerPoint</Application>
  <PresentationFormat>Widescreen</PresentationFormat>
  <Paragraphs>193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Depth</vt:lpstr>
      <vt:lpstr>Neural Networks</vt:lpstr>
      <vt:lpstr>Survey</vt:lpstr>
      <vt:lpstr>Artificial Neural Networks</vt:lpstr>
      <vt:lpstr>Artificial Neural Networks</vt:lpstr>
      <vt:lpstr>Artificial Neural Networks</vt:lpstr>
      <vt:lpstr>Artificial Neural Networks</vt:lpstr>
      <vt:lpstr>Activation Functions</vt:lpstr>
      <vt:lpstr>Single Neuron</vt:lpstr>
      <vt:lpstr>Single Neuron</vt:lpstr>
      <vt:lpstr>“Emergent behavior” perspective</vt:lpstr>
      <vt:lpstr>“Emergent behavior” perspective</vt:lpstr>
      <vt:lpstr>Logistic Regression</vt:lpstr>
      <vt:lpstr>Logistic Regression</vt:lpstr>
      <vt:lpstr>LR as a Graph</vt:lpstr>
      <vt:lpstr>Properties of ANNs</vt:lpstr>
      <vt:lpstr>ANN in practice</vt:lpstr>
      <vt:lpstr>Deep Learning</vt:lpstr>
      <vt:lpstr>Why is ”deep learning” a thing?</vt:lpstr>
      <vt:lpstr>Deep Learning Catalysts</vt:lpstr>
      <vt:lpstr>Deep Learning Catalysts</vt:lpstr>
      <vt:lpstr>Deep Learning Catalysts</vt:lpstr>
      <vt:lpstr>TensorFlow Playground</vt:lpstr>
      <vt:lpstr>Deep Learning: Caveats</vt:lpstr>
      <vt:lpstr>Deep Learning: More caveats</vt:lpstr>
      <vt:lpstr>Deep Learning: Even more 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170</cp:revision>
  <dcterms:created xsi:type="dcterms:W3CDTF">2017-09-09T20:28:18Z</dcterms:created>
  <dcterms:modified xsi:type="dcterms:W3CDTF">2021-10-28T18:20:04Z</dcterms:modified>
</cp:coreProperties>
</file>